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9" r:id="rId14"/>
    <p:sldId id="280" r:id="rId15"/>
    <p:sldId id="281" r:id="rId16"/>
    <p:sldId id="283" r:id="rId17"/>
    <p:sldId id="266" r:id="rId18"/>
    <p:sldId id="291" r:id="rId19"/>
    <p:sldId id="276" r:id="rId20"/>
    <p:sldId id="277" r:id="rId21"/>
    <p:sldId id="278" r:id="rId22"/>
    <p:sldId id="286" r:id="rId23"/>
    <p:sldId id="290" r:id="rId24"/>
    <p:sldId id="285" r:id="rId25"/>
    <p:sldId id="288" r:id="rId26"/>
    <p:sldId id="287" r:id="rId27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25" autoAdjust="0"/>
  </p:normalViewPr>
  <p:slideViewPr>
    <p:cSldViewPr snapToGrid="0">
      <p:cViewPr varScale="1">
        <p:scale>
          <a:sx n="69" d="100"/>
          <a:sy n="69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Brightest Cepheid Variables</c:v>
                </c:pt>
              </c:strCache>
            </c:strRef>
          </c:tx>
          <c:spPr>
            <a:ln w="635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10000</c:v>
                </c:pt>
                <c:pt idx="4">
                  <c:v>100000</c:v>
                </c:pt>
                <c:pt idx="5">
                  <c:v>1000000</c:v>
                </c:pt>
                <c:pt idx="6">
                  <c:v>10000000</c:v>
                </c:pt>
                <c:pt idx="7">
                  <c:v>100000000</c:v>
                </c:pt>
                <c:pt idx="8">
                  <c:v>1000000000</c:v>
                </c:pt>
                <c:pt idx="9">
                  <c:v>10000000000</c:v>
                </c:pt>
                <c:pt idx="10">
                  <c:v>100000000000</c:v>
                </c:pt>
                <c:pt idx="11">
                  <c:v>1000000000000</c:v>
                </c:pt>
              </c:numCache>
            </c:numRef>
          </c:xVal>
          <c:yVal>
            <c:numRef>
              <c:f>Sheet1!$B$2:$B$13</c:f>
              <c:numCache>
                <c:formatCode>General</c:formatCode>
                <c:ptCount val="12"/>
                <c:pt idx="0">
                  <c:v>-5</c:v>
                </c:pt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42-4934-BEB8-3EB320BBDE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Limit of Hubble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Sheet1!$A$2:$A$13</c:f>
              <c:numCache>
                <c:formatCode>General</c:formatCode>
                <c:ptCount val="12"/>
                <c:pt idx="0">
                  <c:v>10</c:v>
                </c:pt>
                <c:pt idx="1">
                  <c:v>100</c:v>
                </c:pt>
                <c:pt idx="2">
                  <c:v>1000</c:v>
                </c:pt>
                <c:pt idx="3">
                  <c:v>10000</c:v>
                </c:pt>
                <c:pt idx="4">
                  <c:v>100000</c:v>
                </c:pt>
                <c:pt idx="5">
                  <c:v>1000000</c:v>
                </c:pt>
                <c:pt idx="6">
                  <c:v>10000000</c:v>
                </c:pt>
                <c:pt idx="7">
                  <c:v>100000000</c:v>
                </c:pt>
                <c:pt idx="8">
                  <c:v>1000000000</c:v>
                </c:pt>
                <c:pt idx="9">
                  <c:v>10000000000</c:v>
                </c:pt>
                <c:pt idx="10">
                  <c:v>100000000000</c:v>
                </c:pt>
                <c:pt idx="11">
                  <c:v>1000000000000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31</c:v>
                </c:pt>
                <c:pt idx="1">
                  <c:v>31</c:v>
                </c:pt>
                <c:pt idx="2">
                  <c:v>31</c:v>
                </c:pt>
                <c:pt idx="3">
                  <c:v>31</c:v>
                </c:pt>
                <c:pt idx="4">
                  <c:v>31</c:v>
                </c:pt>
                <c:pt idx="5">
                  <c:v>31</c:v>
                </c:pt>
                <c:pt idx="6">
                  <c:v>31</c:v>
                </c:pt>
                <c:pt idx="7">
                  <c:v>31</c:v>
                </c:pt>
                <c:pt idx="8">
                  <c:v>31</c:v>
                </c:pt>
                <c:pt idx="9">
                  <c:v>31</c:v>
                </c:pt>
                <c:pt idx="10">
                  <c:v>31</c:v>
                </c:pt>
                <c:pt idx="11">
                  <c:v>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42-4934-BEB8-3EB320BBD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7503160"/>
        <c:axId val="517503488"/>
      </c:scatterChart>
      <c:valAx>
        <c:axId val="51750316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/>
                  <a:t>Distance (parsecs)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503488"/>
        <c:crossesAt val="-10"/>
        <c:crossBetween val="midCat"/>
      </c:valAx>
      <c:valAx>
        <c:axId val="51750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aseline="0"/>
                  <a:t>Apparent Magnitude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503160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Sheet2!$C$4</c:f>
              <c:strCache>
                <c:ptCount val="1"/>
                <c:pt idx="0">
                  <c:v>H (M+DE)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Sheet2!$B$5:$B$22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1.01</c:v>
                </c:pt>
                <c:pt idx="3">
                  <c:v>1.1000000000000001</c:v>
                </c:pt>
                <c:pt idx="4">
                  <c:v>1.25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</c:numCache>
            </c:numRef>
          </c:xVal>
          <c:yVal>
            <c:numRef>
              <c:f>Sheet2!$C$5:$C$22</c:f>
              <c:numCache>
                <c:formatCode>General</c:formatCode>
                <c:ptCount val="18"/>
                <c:pt idx="0">
                  <c:v>0.6194755846681933</c:v>
                </c:pt>
                <c:pt idx="1">
                  <c:v>1</c:v>
                </c:pt>
                <c:pt idx="2">
                  <c:v>1.0081137386227805</c:v>
                </c:pt>
                <c:pt idx="3">
                  <c:v>1.0824093495531162</c:v>
                </c:pt>
                <c:pt idx="4">
                  <c:v>1.2115976023416355</c:v>
                </c:pt>
                <c:pt idx="5">
                  <c:v>1.4426538046253508</c:v>
                </c:pt>
                <c:pt idx="6">
                  <c:v>1.96468827043885</c:v>
                </c:pt>
                <c:pt idx="7">
                  <c:v>2.5629572762728605</c:v>
                </c:pt>
                <c:pt idx="8">
                  <c:v>3.2310988842807022</c:v>
                </c:pt>
                <c:pt idx="9">
                  <c:v>3.9631111516080395</c:v>
                </c:pt>
                <c:pt idx="10">
                  <c:v>4.7539457296018854</c:v>
                </c:pt>
                <c:pt idx="11">
                  <c:v>5.5994419364790273</c:v>
                </c:pt>
                <c:pt idx="12">
                  <c:v>6.4961527075646863</c:v>
                </c:pt>
                <c:pt idx="13">
                  <c:v>7.4411860613748937</c:v>
                </c:pt>
                <c:pt idx="14">
                  <c:v>8.4320815935331179</c:v>
                </c:pt>
                <c:pt idx="15">
                  <c:v>9.4667180162926581</c:v>
                </c:pt>
                <c:pt idx="16">
                  <c:v>10.543244282477762</c:v>
                </c:pt>
                <c:pt idx="17">
                  <c:v>11.660027873037011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68-4B69-A2A4-393984047D55}"/>
            </c:ext>
          </c:extLst>
        </c:ser>
        <c:ser>
          <c:idx val="1"/>
          <c:order val="1"/>
          <c:tx>
            <c:strRef>
              <c:f>Sheet2!$D$4</c:f>
              <c:strCache>
                <c:ptCount val="1"/>
                <c:pt idx="0">
                  <c:v>H (M=0.3,k=0.7)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Sheet2!$B$5:$B$22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1.01</c:v>
                </c:pt>
                <c:pt idx="3">
                  <c:v>1.1000000000000001</c:v>
                </c:pt>
                <c:pt idx="4">
                  <c:v>1.25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</c:numCache>
            </c:numRef>
          </c:xVal>
          <c:yVal>
            <c:numRef>
              <c:f>Sheet2!$D$5:$D$22</c:f>
              <c:numCache>
                <c:formatCode>General</c:formatCode>
                <c:ptCount val="18"/>
                <c:pt idx="0">
                  <c:v>0.45961940777125587</c:v>
                </c:pt>
                <c:pt idx="1">
                  <c:v>1</c:v>
                </c:pt>
                <c:pt idx="2">
                  <c:v>1.0115642886144212</c:v>
                </c:pt>
                <c:pt idx="3">
                  <c:v>1.1169198717902731</c:v>
                </c:pt>
                <c:pt idx="4">
                  <c:v>1.2975337182516684</c:v>
                </c:pt>
                <c:pt idx="5">
                  <c:v>1.6120638945153507</c:v>
                </c:pt>
                <c:pt idx="6">
                  <c:v>2.2891046284519194</c:v>
                </c:pt>
                <c:pt idx="7">
                  <c:v>3.0259296092275512</c:v>
                </c:pt>
                <c:pt idx="8">
                  <c:v>3.8183766184073562</c:v>
                </c:pt>
                <c:pt idx="9">
                  <c:v>4.6630194080659795</c:v>
                </c:pt>
                <c:pt idx="10">
                  <c:v>5.5569775957799221</c:v>
                </c:pt>
                <c:pt idx="11">
                  <c:v>6.4977880851871426</c:v>
                </c:pt>
                <c:pt idx="12">
                  <c:v>7.4833147735478827</c:v>
                </c:pt>
                <c:pt idx="13">
                  <c:v>8.5116831472981893</c:v>
                </c:pt>
                <c:pt idx="14">
                  <c:v>9.5812316536027868</c:v>
                </c:pt>
                <c:pt idx="15">
                  <c:v>10.690474732209042</c:v>
                </c:pt>
                <c:pt idx="16">
                  <c:v>11.838074167701434</c:v>
                </c:pt>
                <c:pt idx="17">
                  <c:v>13.022816515639004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68-4B69-A2A4-393984047D55}"/>
            </c:ext>
          </c:extLst>
        </c:ser>
        <c:ser>
          <c:idx val="2"/>
          <c:order val="2"/>
          <c:tx>
            <c:strRef>
              <c:f>Sheet2!$E$4</c:f>
              <c:strCache>
                <c:ptCount val="1"/>
                <c:pt idx="0">
                  <c:v>H (M=1)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Sheet2!$B$5:$B$22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1.01</c:v>
                </c:pt>
                <c:pt idx="3">
                  <c:v>1.1000000000000001</c:v>
                </c:pt>
                <c:pt idx="4">
                  <c:v>1.25</c:v>
                </c:pt>
                <c:pt idx="5">
                  <c:v>1.5</c:v>
                </c:pt>
                <c:pt idx="6">
                  <c:v>2</c:v>
                </c:pt>
                <c:pt idx="7">
                  <c:v>2.5</c:v>
                </c:pt>
                <c:pt idx="8">
                  <c:v>3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5</c:v>
                </c:pt>
                <c:pt idx="13">
                  <c:v>5.5</c:v>
                </c:pt>
                <c:pt idx="14">
                  <c:v>6</c:v>
                </c:pt>
                <c:pt idx="15">
                  <c:v>6.5</c:v>
                </c:pt>
                <c:pt idx="16">
                  <c:v>7</c:v>
                </c:pt>
                <c:pt idx="17">
                  <c:v>7.5</c:v>
                </c:pt>
              </c:numCache>
            </c:numRef>
          </c:xVal>
          <c:yVal>
            <c:numRef>
              <c:f>Sheet2!$E$5:$E$22</c:f>
              <c:numCache>
                <c:formatCode>General</c:formatCode>
                <c:ptCount val="18"/>
                <c:pt idx="0">
                  <c:v>0.35355339059327379</c:v>
                </c:pt>
                <c:pt idx="1">
                  <c:v>1</c:v>
                </c:pt>
                <c:pt idx="2">
                  <c:v>1.0150374377332099</c:v>
                </c:pt>
                <c:pt idx="3">
                  <c:v>1.1536897329871669</c:v>
                </c:pt>
                <c:pt idx="4">
                  <c:v>1.3975424859373686</c:v>
                </c:pt>
                <c:pt idx="5">
                  <c:v>1.8371173070873836</c:v>
                </c:pt>
                <c:pt idx="6">
                  <c:v>2.8284271247461903</c:v>
                </c:pt>
                <c:pt idx="7">
                  <c:v>3.9528470752104741</c:v>
                </c:pt>
                <c:pt idx="8">
                  <c:v>5.196152422706632</c:v>
                </c:pt>
                <c:pt idx="9">
                  <c:v>6.5479004268543974</c:v>
                </c:pt>
                <c:pt idx="10">
                  <c:v>8</c:v>
                </c:pt>
                <c:pt idx="11">
                  <c:v>9.5459415460183923</c:v>
                </c:pt>
                <c:pt idx="12">
                  <c:v>11.180339887498949</c:v>
                </c:pt>
                <c:pt idx="13">
                  <c:v>12.898643339514431</c:v>
                </c:pt>
                <c:pt idx="14">
                  <c:v>14.696938456699069</c:v>
                </c:pt>
                <c:pt idx="15">
                  <c:v>16.57181341917655</c:v>
                </c:pt>
                <c:pt idx="16">
                  <c:v>18.520259177452136</c:v>
                </c:pt>
                <c:pt idx="17">
                  <c:v>20.539595906443729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368-4B69-A2A4-393984047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0588976"/>
        <c:axId val="383761792"/>
      </c:scatterChart>
      <c:valAx>
        <c:axId val="520588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Redshift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761792"/>
        <c:crossesAt val="0.1"/>
        <c:crossBetween val="midCat"/>
      </c:valAx>
      <c:valAx>
        <c:axId val="38376179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H / H0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5889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106AD46-CCD9-4944-877A-617675B6DFD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-Without knowing the distances to objects, we would be left with a very 2D picture of the universe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975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747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64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-In fact, that 2D view was considered correct for many years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-Many tried and failed to measure the distance to the celestial sphere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-Turns out that even Aristotle had good reason for believing that the geocentric model is correct…he was not able to observe parallax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-Copernicus also tried but failed to observe parallax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-wasn’t until 1838 that the first confirmed measurement of parallax was done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 few months later, a parallax was measured for alpha Centauri was published. This nearly won the award for closest star (and easiest to measure with parallax) but then proxima centauri was found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-At theta = 0.01” you can’t distinguish between the true motion of a star and fluctuations in the Earth’s atmosphere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Women in the early 1900s were not allowed to operate telescopes, so they were the barely paid human computers 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Levitt was measuring stars in the SMC when she noticed the trend between luminosity/absolute magnitude and the period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Leavitt’s law and a little patience while you take measurements of the period, you can easily get a reliable distance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method works both inside our galaxy and for other galaxies that have bright, luminous stars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Hubble did this with spectra, but this can also be calibrated (and has been refined) using cepheids and Type Ia supernovae</a:t>
            </a:r>
          </a:p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Calcium H and K lines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303840" indent="-303480">
              <a:lnSpc>
                <a:spcPct val="100000"/>
              </a:lnSpc>
              <a:buClr>
                <a:srgbClr val="000000"/>
              </a:buClr>
              <a:buSzPct val="75000"/>
              <a:buFont typeface="StarSymbol"/>
              <a:buChar char="-"/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46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270080" y="254160"/>
            <a:ext cx="10464480" cy="11302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2921040" y="2768760"/>
            <a:ext cx="716220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70080" y="254160"/>
            <a:ext cx="10464480" cy="11302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700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5714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632280" y="575352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32280" y="2768760"/>
            <a:ext cx="510660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270080" y="5753520"/>
            <a:ext cx="10464480" cy="27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body"/>
          </p:nvPr>
        </p:nvSpPr>
        <p:spPr>
          <a:xfrm>
            <a:off x="1307160" y="649080"/>
            <a:ext cx="10401120" cy="58561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</a:rPr>
              <a:t>Seventh Outline Level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1270080" y="6603840"/>
            <a:ext cx="10464480" cy="1650600"/>
          </a:xfrm>
          <a:prstGeom prst="rect">
            <a:avLst/>
          </a:prstGeom>
        </p:spPr>
        <p:txBody>
          <a:bodyPr lIns="50760" tIns="50760" rIns="50760" bIns="50760" anchor="b"/>
          <a:lstStyle/>
          <a:p>
            <a:pPr algn="ctr">
              <a:lnSpc>
                <a:spcPct val="100000"/>
              </a:lnSpc>
            </a:pPr>
            <a:r>
              <a:rPr lang="en-US" sz="95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Title Text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270080" y="8331120"/>
            <a:ext cx="10464480" cy="1269720"/>
          </a:xfrm>
          <a:prstGeom prst="rect">
            <a:avLst/>
          </a:prstGeom>
        </p:spPr>
        <p:txBody>
          <a:bodyPr lIns="50760" tIns="50760" rIns="50760" bIns="5076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Click to edit the outline text format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Second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Third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Fourth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Fifth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Sixth Outline Level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Seventh Outline LevelBody Level One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Two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Three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Four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ctr"/>
            <a:r>
              <a:rPr lang="en-US" sz="40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Five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311880" y="9271080"/>
            <a:ext cx="374400" cy="355320"/>
          </a:xfrm>
          <a:prstGeom prst="rect">
            <a:avLst/>
          </a:prstGeom>
        </p:spPr>
        <p:txBody>
          <a:bodyPr lIns="50760" tIns="50760" rIns="50760" bIns="5076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70080" y="254160"/>
            <a:ext cx="10464480" cy="2437920"/>
          </a:xfrm>
          <a:prstGeom prst="rect">
            <a:avLst/>
          </a:prstGeom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45A7DE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Title Text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270080" y="2768760"/>
            <a:ext cx="10464480" cy="5714640"/>
          </a:xfrm>
          <a:prstGeom prst="rect">
            <a:avLst/>
          </a:prstGeom>
        </p:spPr>
        <p:txBody>
          <a:bodyPr lIns="50760" tIns="50760" rIns="50760" bIns="50760" anchor="ctr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Click to edit the outline text format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Second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Third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Fourth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Fifth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Sixth Outline Level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Seventh Outline LevelBody Level One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Two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905120" lvl="2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Three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2540160" lvl="3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Four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174840" lvl="4" indent="-634680">
              <a:lnSpc>
                <a:spcPct val="100000"/>
              </a:lnSpc>
              <a:buBlip>
                <a:blip r:embed="rId15"/>
              </a:buBlip>
            </a:pPr>
            <a:r>
              <a:rPr lang="en-US" sz="46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Marker Felt"/>
                <a:ea typeface="Marker Felt"/>
              </a:rPr>
              <a:t>Body Level Five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6311880" y="9271080"/>
            <a:ext cx="374400" cy="355320"/>
          </a:xfrm>
          <a:prstGeom prst="rect">
            <a:avLst/>
          </a:prstGeom>
        </p:spPr>
        <p:txBody>
          <a:bodyPr lIns="50760" tIns="50760" rIns="50760" bIns="5076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chart" Target="../charts/chart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"/><Relationship Id="rId3" Type="http://schemas.openxmlformats.org/officeDocument/2006/relationships/image" Target="../media/image6.tif"/><Relationship Id="rId7" Type="http://schemas.openxmlformats.org/officeDocument/2006/relationships/image" Target="../media/image10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tif"/><Relationship Id="rId5" Type="http://schemas.openxmlformats.org/officeDocument/2006/relationships/image" Target="../media/image8.png"/><Relationship Id="rId4" Type="http://schemas.openxmlformats.org/officeDocument/2006/relationships/image" Target="../media/image7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"/><Relationship Id="rId3" Type="http://schemas.openxmlformats.org/officeDocument/2006/relationships/image" Target="../media/image12.t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t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tif"/><Relationship Id="rId5" Type="http://schemas.openxmlformats.org/officeDocument/2006/relationships/image" Target="../media/image7.tif"/><Relationship Id="rId4" Type="http://schemas.openxmlformats.org/officeDocument/2006/relationships/image" Target="../media/image9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t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asted-image.tiff"/>
          <p:cNvPicPr/>
          <p:nvPr/>
        </p:nvPicPr>
        <p:blipFill>
          <a:blip r:embed="rId2"/>
          <a:srcRect l="3633" t="4332" r="7427" b="9184"/>
          <a:stretch/>
        </p:blipFill>
        <p:spPr>
          <a:xfrm rot="17747400">
            <a:off x="2035009" y="494751"/>
            <a:ext cx="8674200" cy="8434440"/>
          </a:xfrm>
          <a:prstGeom prst="rect">
            <a:avLst/>
          </a:prstGeom>
          <a:ln w="12600">
            <a:noFill/>
          </a:ln>
        </p:spPr>
      </p:pic>
      <p:sp>
        <p:nvSpPr>
          <p:cNvPr id="5" name="TextShape 2"/>
          <p:cNvSpPr txBox="1"/>
          <p:nvPr/>
        </p:nvSpPr>
        <p:spPr>
          <a:xfrm>
            <a:off x="113763" y="7877520"/>
            <a:ext cx="4841143" cy="1794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algn="r">
              <a:lnSpc>
                <a:spcPct val="100000"/>
              </a:lnSpc>
            </a:pPr>
            <a:r>
              <a:rPr lang="en-US" sz="3209" b="1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Brian W. Mulligan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Department of Astronomy 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University of Texas at Austin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0310" y="888643"/>
            <a:ext cx="1246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+mj-lt"/>
              </a:rPr>
              <a:t>Discovering Dark Energy</a:t>
            </a:r>
          </a:p>
        </p:txBody>
      </p:sp>
      <p:sp>
        <p:nvSpPr>
          <p:cNvPr id="81" name="TextShape 2"/>
          <p:cNvSpPr txBox="1"/>
          <p:nvPr/>
        </p:nvSpPr>
        <p:spPr>
          <a:xfrm>
            <a:off x="8036416" y="7877520"/>
            <a:ext cx="4841143" cy="1794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algn="r">
              <a:lnSpc>
                <a:spcPct val="100000"/>
              </a:lnSpc>
            </a:pPr>
            <a:r>
              <a:rPr lang="en-US" sz="3209" b="1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Sydney Sherman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2</a:t>
            </a:r>
            <a:r>
              <a:rPr lang="en-US" sz="2758" b="0" strike="noStrike" spc="-1" baseline="31000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nd</a:t>
            </a: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Year Graduate Student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Department of Astronomy 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algn="r">
              <a:lnSpc>
                <a:spcPct val="100000"/>
              </a:lnSpc>
            </a:pPr>
            <a:r>
              <a:rPr lang="en-US" sz="276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University of Texas at Austin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270080" y="-1332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Distance to Cepheids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73720" y="2259000"/>
            <a:ext cx="5555160" cy="1981080"/>
          </a:xfrm>
          <a:prstGeom prst="roundRect">
            <a:avLst>
              <a:gd name="adj" fmla="val 9614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Observe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Period of variability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Apparent magnitude (m)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549200" y="2049840"/>
            <a:ext cx="5082840" cy="2400120"/>
          </a:xfrm>
          <a:prstGeom prst="roundRect">
            <a:avLst>
              <a:gd name="adj" fmla="val 7937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Use Leavitt’s Law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Convert observed period into absolute magnitude (M)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960720" y="5516640"/>
            <a:ext cx="5555160" cy="3588840"/>
          </a:xfrm>
          <a:prstGeom prst="roundRect">
            <a:avLst>
              <a:gd name="adj" fmla="val 5308"/>
            </a:avLst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Find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Blip>
                <a:blip r:embed="rId3"/>
              </a:buBlip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Relate absolute magnitude and apparent magnitude to calculate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 - M = 5log(d) - 5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Picture 207"/>
          <p:cNvPicPr/>
          <p:nvPr/>
        </p:nvPicPr>
        <p:blipFill>
          <a:blip r:embed="rId4"/>
          <a:stretch/>
        </p:blipFill>
        <p:spPr>
          <a:xfrm>
            <a:off x="6512400" y="3020760"/>
            <a:ext cx="952920" cy="457560"/>
          </a:xfrm>
          <a:prstGeom prst="rect">
            <a:avLst/>
          </a:prstGeom>
          <a:ln>
            <a:noFill/>
          </a:ln>
        </p:spPr>
      </p:pic>
      <p:pic>
        <p:nvPicPr>
          <p:cNvPr id="209" name="Picture 208"/>
          <p:cNvPicPr/>
          <p:nvPr/>
        </p:nvPicPr>
        <p:blipFill>
          <a:blip r:embed="rId5"/>
          <a:stretch/>
        </p:blipFill>
        <p:spPr>
          <a:xfrm rot="8520000">
            <a:off x="7770960" y="4773600"/>
            <a:ext cx="1420560" cy="457560"/>
          </a:xfrm>
          <a:prstGeom prst="rect">
            <a:avLst/>
          </a:prstGeom>
          <a:ln>
            <a:noFill/>
          </a:ln>
        </p:spPr>
      </p:pic>
      <p:pic>
        <p:nvPicPr>
          <p:cNvPr id="210" name="pasted-image.tiff"/>
          <p:cNvPicPr/>
          <p:nvPr/>
        </p:nvPicPr>
        <p:blipFill>
          <a:blip r:embed="rId6"/>
          <a:stretch/>
        </p:blipFill>
        <p:spPr>
          <a:xfrm>
            <a:off x="-6480" y="3867120"/>
            <a:ext cx="1231560" cy="2018880"/>
          </a:xfrm>
          <a:prstGeom prst="rect">
            <a:avLst/>
          </a:prstGeom>
          <a:ln w="12600">
            <a:noFill/>
          </a:ln>
        </p:spPr>
      </p:pic>
      <p:sp>
        <p:nvSpPr>
          <p:cNvPr id="211" name="Line 5"/>
          <p:cNvSpPr/>
          <p:nvPr/>
        </p:nvSpPr>
        <p:spPr>
          <a:xfrm flipV="1">
            <a:off x="11139480" y="5241240"/>
            <a:ext cx="0" cy="143640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Line 6"/>
          <p:cNvSpPr/>
          <p:nvPr/>
        </p:nvSpPr>
        <p:spPr>
          <a:xfrm>
            <a:off x="10846440" y="6486840"/>
            <a:ext cx="1841400" cy="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Line 7"/>
          <p:cNvSpPr/>
          <p:nvPr/>
        </p:nvSpPr>
        <p:spPr>
          <a:xfrm flipV="1">
            <a:off x="11333160" y="5694480"/>
            <a:ext cx="867960" cy="509760"/>
          </a:xfrm>
          <a:prstGeom prst="line">
            <a:avLst/>
          </a:prstGeom>
          <a:ln w="63360">
            <a:solidFill>
              <a:srgbClr val="A91A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8"/>
          <p:cNvSpPr/>
          <p:nvPr/>
        </p:nvSpPr>
        <p:spPr>
          <a:xfrm>
            <a:off x="11571120" y="6517800"/>
            <a:ext cx="39204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10635120" y="5534640"/>
            <a:ext cx="49068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10428120" y="4948200"/>
            <a:ext cx="2406240" cy="2462760"/>
          </a:xfrm>
          <a:prstGeom prst="ellipse">
            <a:avLst/>
          </a:prstGeom>
          <a:noFill/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Line 11"/>
          <p:cNvSpPr/>
          <p:nvPr/>
        </p:nvSpPr>
        <p:spPr>
          <a:xfrm flipV="1">
            <a:off x="10763280" y="4459320"/>
            <a:ext cx="859680" cy="860040"/>
          </a:xfrm>
          <a:prstGeom prst="line">
            <a:avLst/>
          </a:prstGeom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Line 12"/>
          <p:cNvSpPr/>
          <p:nvPr/>
        </p:nvSpPr>
        <p:spPr>
          <a:xfrm>
            <a:off x="11626560" y="4445640"/>
            <a:ext cx="912960" cy="912600"/>
          </a:xfrm>
          <a:prstGeom prst="line">
            <a:avLst/>
          </a:prstGeom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9" name="pasted-image.tiff"/>
          <p:cNvPicPr/>
          <p:nvPr/>
        </p:nvPicPr>
        <p:blipFill>
          <a:blip r:embed="rId7"/>
          <a:srcRect l="2142" t="4198" r="6948" b="3969"/>
          <a:stretch/>
        </p:blipFill>
        <p:spPr>
          <a:xfrm>
            <a:off x="1894680" y="5556960"/>
            <a:ext cx="1841040" cy="18597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Distances to Everything Else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5240" y="1746720"/>
            <a:ext cx="5488200" cy="34416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342720" indent="-342360">
              <a:lnSpc>
                <a:spcPct val="100000"/>
              </a:lnSpc>
              <a:buBlip>
                <a:blip r:embed="rId3"/>
              </a:buBlip>
            </a:pPr>
            <a:r>
              <a:rPr lang="en-US" sz="38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In 1920, Edwin Hubble noticed a clear relation between the recession velocity of galaxies and their distances 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28" name="Screen Shot 2016-07-03 at 12.25.49 AM.png"/>
          <p:cNvPicPr/>
          <p:nvPr/>
        </p:nvPicPr>
        <p:blipFill>
          <a:blip r:embed="rId4"/>
          <a:stretch/>
        </p:blipFill>
        <p:spPr>
          <a:xfrm>
            <a:off x="5708160" y="1917360"/>
            <a:ext cx="6959160" cy="42922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5488560" y="6030000"/>
            <a:ext cx="7398720" cy="917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900" b="0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recession velocity = H</a:t>
            </a:r>
            <a:r>
              <a:rPr lang="en-US" sz="3900" b="0" strike="noStrike" spc="-1" baseline="-500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0 </a:t>
            </a:r>
            <a:r>
              <a:rPr lang="en-US" sz="3900" b="0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* distance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Screen Shot 2016-07-03 at 4.33.12 PM.png"/>
          <p:cNvPicPr/>
          <p:nvPr/>
        </p:nvPicPr>
        <p:blipFill>
          <a:blip r:embed="rId5"/>
          <a:stretch/>
        </p:blipFill>
        <p:spPr>
          <a:xfrm>
            <a:off x="254880" y="5139720"/>
            <a:ext cx="5129280" cy="436176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5640120" y="6923160"/>
            <a:ext cx="7398720" cy="2635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marL="342720" indent="-342360">
              <a:lnSpc>
                <a:spcPct val="100000"/>
              </a:lnSpc>
              <a:buBlip>
                <a:blip r:embed="rId3"/>
              </a:buBlip>
            </a:pPr>
            <a:r>
              <a:rPr lang="en-US" sz="38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Hubble studied the spectra of galaxies and found their distance using the </a:t>
            </a:r>
            <a:r>
              <a:rPr lang="en-US" sz="38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</a:t>
            </a:r>
            <a:r>
              <a:rPr lang="en-US" sz="38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oppler shift in their spectral lines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Modern Measurements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55" y="1911927"/>
            <a:ext cx="9284388" cy="60992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5960" y="5579562"/>
                <a:ext cx="3409331" cy="1049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400" b="0" dirty="0"/>
                  <a:t>~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70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𝑀𝑝𝑐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" y="5579562"/>
                <a:ext cx="3409331" cy="1049646"/>
              </a:xfrm>
              <a:prstGeom prst="rect">
                <a:avLst/>
              </a:prstGeom>
              <a:blipFill>
                <a:blip r:embed="rId4"/>
                <a:stretch>
                  <a:fillRect t="-3488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475019" y="8201891"/>
            <a:ext cx="1194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Hubble Space Telescope measurements using </a:t>
            </a:r>
            <a:r>
              <a:rPr lang="en-US" dirty="0" err="1"/>
              <a:t>Cepheids</a:t>
            </a:r>
            <a:r>
              <a:rPr lang="en-US" dirty="0"/>
              <a:t> (Freedman et al., 2001)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09724" y="4492009"/>
                <a:ext cx="30397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4" y="4492009"/>
                <a:ext cx="3039743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400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Most Recent Measurements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6" name="Picture 2" descr="https://upload.wikimedia.org/wikipedia/commons/b/b7/Recent_Hubble%27s_Constant_Valu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72" y="1917220"/>
            <a:ext cx="4290920" cy="696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421549" y="4248759"/>
                <a:ext cx="5584414" cy="1049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68</m:t>
                    </m:r>
                    <m:f>
                      <m:fPr>
                        <m:ctrlP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𝑀𝑝𝑐</m:t>
                        </m:r>
                      </m:den>
                    </m:f>
                  </m:oMath>
                </a14:m>
                <a:r>
                  <a:rPr lang="en-US" sz="4400" b="0" dirty="0"/>
                  <a:t> ~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70</m:t>
                    </m:r>
                    <m:f>
                      <m:f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𝑘𝑚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𝑀𝑝𝑐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549" y="4248759"/>
                <a:ext cx="5584414" cy="1049646"/>
              </a:xfrm>
              <a:prstGeom prst="rect">
                <a:avLst/>
              </a:prstGeom>
              <a:blipFill>
                <a:blip r:embed="rId4"/>
                <a:stretch>
                  <a:fillRect t="-3488"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626895" y="5662267"/>
            <a:ext cx="387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(2013 Planck Mission, 2016 SDSS)</a:t>
            </a:r>
          </a:p>
        </p:txBody>
      </p:sp>
    </p:spTree>
    <p:extLst>
      <p:ext uri="{BB962C8B-B14F-4D97-AF65-F5344CB8AC3E}">
        <p14:creationId xmlns:p14="http://schemas.microsoft.com/office/powerpoint/2010/main" val="9543856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Getting Beyond </a:t>
            </a:r>
            <a:r>
              <a:rPr lang="en-US" sz="7900" b="0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graphicFrame>
        <p:nvGraphicFramePr>
          <p:cNvPr id="8" name="Chart 7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8389783"/>
              </p:ext>
            </p:extLst>
          </p:nvPr>
        </p:nvGraphicFramePr>
        <p:xfrm>
          <a:off x="2036505" y="2148790"/>
          <a:ext cx="8305800" cy="541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21543" y="7910945"/>
                <a:ext cx="3581045" cy="1704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7500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3200" b="0" dirty="0"/>
              </a:p>
              <a:p>
                <a:r>
                  <a:rPr lang="en-US" sz="3200" dirty="0"/>
                  <a:t>z ~ 0.025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43" y="7910945"/>
                <a:ext cx="3581045" cy="1704634"/>
              </a:xfrm>
              <a:prstGeom prst="rect">
                <a:avLst/>
              </a:prstGeom>
              <a:blipFill>
                <a:blip r:embed="rId4"/>
                <a:stretch>
                  <a:fillRect l="-6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9019309" y="7910945"/>
            <a:ext cx="3560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100,000,000 pc = 100 </a:t>
            </a:r>
            <a:r>
              <a:rPr lang="en-US" sz="2800" dirty="0" err="1"/>
              <a:t>Mpc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7772400" y="4128655"/>
            <a:ext cx="1842655" cy="378229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91345" y="2313708"/>
            <a:ext cx="6373091" cy="1690255"/>
          </a:xfrm>
          <a:prstGeom prst="rect">
            <a:avLst/>
          </a:prstGeom>
          <a:solidFill>
            <a:schemeClr val="accent2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22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5960" y="12240"/>
            <a:ext cx="1285236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9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Galaxies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054" name="Picture 6" descr="https://upload.wikimedia.org/wikipedia/commons/b/bb/OffsetT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527" y="2916381"/>
            <a:ext cx="6683375" cy="486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4" name="Straight Arrow Connector 223"/>
          <p:cNvCxnSpPr/>
          <p:nvPr/>
        </p:nvCxnSpPr>
        <p:spPr>
          <a:xfrm>
            <a:off x="5708073" y="8146473"/>
            <a:ext cx="5029200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6082145" y="8506691"/>
            <a:ext cx="405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Brighter</a:t>
            </a:r>
          </a:p>
        </p:txBody>
      </p:sp>
      <p:cxnSp>
        <p:nvCxnSpPr>
          <p:cNvPr id="228" name="Straight Arrow Connector 227"/>
          <p:cNvCxnSpPr/>
          <p:nvPr/>
        </p:nvCxnSpPr>
        <p:spPr>
          <a:xfrm flipV="1">
            <a:off x="4294909" y="3297382"/>
            <a:ext cx="0" cy="365760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1350819" y="4488873"/>
            <a:ext cx="2687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Spinning Faster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1992485" y="1893305"/>
            <a:ext cx="9019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Tully-Fisher Relation</a:t>
            </a:r>
          </a:p>
        </p:txBody>
      </p:sp>
    </p:spTree>
    <p:extLst>
      <p:ext uri="{BB962C8B-B14F-4D97-AF65-F5344CB8AC3E}">
        <p14:creationId xmlns:p14="http://schemas.microsoft.com/office/powerpoint/2010/main" val="41547229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572120"/>
            <a:ext cx="12642840" cy="42580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Brighter than </a:t>
            </a:r>
            <a:r>
              <a:rPr lang="en-US" sz="4600" b="0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cepheids</a:t>
            </a: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1,000,000 x as bright  - see them out to 100 </a:t>
            </a:r>
            <a:r>
              <a:rPr lang="en-US" sz="3300" b="0" i="1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G</a:t>
            </a:r>
            <a:r>
              <a:rPr lang="en-US" sz="3300" b="0" strike="noStrike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pc</a:t>
            </a:r>
            <a:endParaRPr lang="en-US" sz="3300" b="0" strike="noStrike" spc="-1" dirty="0">
              <a:solidFill>
                <a:srgbClr val="38566F"/>
              </a:solidFill>
              <a:uFill>
                <a:solidFill>
                  <a:srgbClr val="FFFFFF"/>
                </a:solidFill>
              </a:uFill>
              <a:latin typeface="Georgia"/>
              <a:ea typeface="Georgia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Very reliable luminosity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All are about the same brightness (with caveats)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24" name="pasted-image.tiff"/>
          <p:cNvPicPr/>
          <p:nvPr/>
        </p:nvPicPr>
        <p:blipFill>
          <a:blip r:embed="rId3"/>
          <a:stretch/>
        </p:blipFill>
        <p:spPr>
          <a:xfrm>
            <a:off x="290945" y="5455560"/>
            <a:ext cx="4867898" cy="4221120"/>
          </a:xfrm>
          <a:prstGeom prst="rect">
            <a:avLst/>
          </a:prstGeom>
          <a:ln>
            <a:noFill/>
          </a:ln>
        </p:spPr>
      </p:pic>
      <p:pic>
        <p:nvPicPr>
          <p:cNvPr id="8194" name="Picture 2" descr="http://www.as.utexas.edu/~gebhardt/plots/sngalaxie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1" y="5304077"/>
            <a:ext cx="5854700" cy="45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572120"/>
            <a:ext cx="12642840" cy="42580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White dwarf (dead sun like star)</a:t>
            </a: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1.4 x the mass of the sun (***)</a:t>
            </a: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Sudden collapse &amp; runaway fusion leads to explosion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224" name="pasted-image.tiff"/>
          <p:cNvPicPr/>
          <p:nvPr/>
        </p:nvPicPr>
        <p:blipFill>
          <a:blip r:embed="rId3"/>
          <a:stretch/>
        </p:blipFill>
        <p:spPr>
          <a:xfrm>
            <a:off x="290945" y="5455560"/>
            <a:ext cx="4867898" cy="4221120"/>
          </a:xfrm>
          <a:prstGeom prst="rect">
            <a:avLst/>
          </a:prstGeom>
          <a:ln>
            <a:noFill/>
          </a:ln>
        </p:spPr>
      </p:pic>
      <p:pic>
        <p:nvPicPr>
          <p:cNvPr id="8194" name="Picture 2" descr="http://www.as.utexas.edu/~gebhardt/plots/sngalaxie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1" y="5304077"/>
            <a:ext cx="5854700" cy="452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74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055160"/>
            <a:ext cx="12642840" cy="726708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Downsides: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Don’t know when they will happen</a:t>
            </a:r>
          </a:p>
          <a:p>
            <a:pPr marL="1270080" lvl="1" indent="-634680">
              <a:lnSpc>
                <a:spcPct val="100000"/>
              </a:lnSpc>
              <a:buBlip>
                <a:blip r:embed="rId2"/>
              </a:buBlip>
            </a:pPr>
            <a:r>
              <a:rPr lang="en-US" sz="3300" b="0" strike="noStrike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Don’t really know how they work</a:t>
            </a:r>
          </a:p>
          <a:p>
            <a:pPr marL="1727280" lvl="2" indent="-634680">
              <a:buBlip>
                <a:blip r:embed="rId2"/>
              </a:buBlip>
            </a:pPr>
            <a:r>
              <a:rPr lang="en-US" sz="3300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They are definitely white dwarfs</a:t>
            </a:r>
          </a:p>
          <a:p>
            <a:pPr marL="1727280" lvl="2" indent="-634680">
              <a:buBlip>
                <a:blip r:embed="rId2"/>
              </a:buBlip>
            </a:pPr>
            <a:r>
              <a:rPr lang="en-US" sz="3300" b="0" strike="noStrike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They are definitely all about the same mass when they explode</a:t>
            </a:r>
          </a:p>
          <a:p>
            <a:pPr marL="1727280" lvl="2" indent="-634680">
              <a:buBlip>
                <a:blip r:embed="rId2"/>
              </a:buBlip>
            </a:pPr>
            <a:r>
              <a:rPr lang="en-US" sz="3300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Don’t know which mechanism</a:t>
            </a:r>
          </a:p>
          <a:p>
            <a:pPr marL="2184480" lvl="3" indent="-634680">
              <a:buBlip>
                <a:blip r:embed="rId2"/>
              </a:buBlip>
            </a:pPr>
            <a:r>
              <a:rPr lang="en-US" sz="3300" spc="-1" dirty="0">
                <a:solidFill>
                  <a:schemeClr val="accent4">
                    <a:lumMod val="75000"/>
                  </a:schemeClr>
                </a:solidFill>
                <a:uFill>
                  <a:solidFill>
                    <a:srgbClr val="FFFFFF"/>
                  </a:solidFill>
                </a:uFill>
                <a:latin typeface="Georgia" panose="02040502050405020303" pitchFamily="18" charset="0"/>
              </a:rPr>
              <a:t>Maybe both?</a:t>
            </a:r>
          </a:p>
          <a:p>
            <a:pPr marL="1727280" lvl="2" indent="-634680">
              <a:buBlip>
                <a:blip r:embed="rId2"/>
              </a:buBlip>
            </a:pPr>
            <a:endParaRPr lang="en-US" sz="3300" spc="-1" dirty="0">
              <a:solidFill>
                <a:schemeClr val="accent4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1727280" lvl="2" indent="-634680">
              <a:buBlip>
                <a:blip r:embed="rId2"/>
              </a:buBlip>
            </a:pPr>
            <a:endParaRPr lang="en-US" sz="3300" spc="-1" dirty="0">
              <a:solidFill>
                <a:schemeClr val="accent4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  <a:p>
            <a:pPr marL="1727280" lvl="2" indent="-634680">
              <a:buBlip>
                <a:blip r:embed="rId2"/>
              </a:buBlip>
            </a:pPr>
            <a:endParaRPr lang="en-US" sz="3300" b="0" strike="noStrike" spc="-1" dirty="0">
              <a:solidFill>
                <a:schemeClr val="accent4">
                  <a:lumMod val="75000"/>
                </a:schemeClr>
              </a:solidFill>
              <a:uFill>
                <a:solidFill>
                  <a:srgbClr val="FFFFFF"/>
                </a:solidFill>
              </a:uFill>
              <a:latin typeface="Georgia" panose="02040502050405020303" pitchFamily="18" charset="0"/>
            </a:endParaRPr>
          </a:p>
        </p:txBody>
      </p:sp>
      <p:pic>
        <p:nvPicPr>
          <p:cNvPr id="224" name="pasted-image.tiff"/>
          <p:cNvPicPr/>
          <p:nvPr/>
        </p:nvPicPr>
        <p:blipFill>
          <a:blip r:embed="rId3"/>
          <a:stretch/>
        </p:blipFill>
        <p:spPr>
          <a:xfrm>
            <a:off x="8312727" y="5250873"/>
            <a:ext cx="4510833" cy="43226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4098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Type Ia Supernovae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180720" y="1055160"/>
            <a:ext cx="12642840" cy="2103676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ultimate (so far) standard(</a:t>
            </a:r>
            <a:r>
              <a:rPr lang="en-US" sz="4600" b="0" strike="noStrike" spc="-1" dirty="0" err="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izable</a:t>
            </a:r>
            <a:r>
              <a:rPr lang="en-US" sz="4600" b="0" strike="noStrike" spc="-1" dirty="0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) candle!</a:t>
            </a:r>
            <a:endParaRPr lang="en-US" sz="46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568" y="2598233"/>
            <a:ext cx="5441144" cy="69401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147454" y="9169015"/>
            <a:ext cx="80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(Freidman et al. ARA&amp;A 2008)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79527" y="3158836"/>
            <a:ext cx="3444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 this due to slight differences in mass or the explosion mechanism?</a:t>
            </a:r>
          </a:p>
          <a:p>
            <a:r>
              <a:rPr lang="en-US" sz="2800" i="1" dirty="0"/>
              <a:t>(we don’t know yet)</a:t>
            </a:r>
          </a:p>
        </p:txBody>
      </p:sp>
    </p:spTree>
    <p:extLst>
      <p:ext uri="{BB962C8B-B14F-4D97-AF65-F5344CB8AC3E}">
        <p14:creationId xmlns:p14="http://schemas.microsoft.com/office/powerpoint/2010/main" val="12912536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1270080" y="6603840"/>
            <a:ext cx="10464480" cy="165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Shape 2"/>
              <p:cNvSpPr txBox="1"/>
              <p:nvPr/>
            </p:nvSpPr>
            <p:spPr>
              <a:xfrm>
                <a:off x="1307160" y="649080"/>
                <a:ext cx="10401120" cy="5856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b="0" strike="noStrike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What is the expansion rate?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b="0" strike="noStrike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How do we measure it?</a:t>
                </a: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𝐸𝑥𝑝𝑎𝑛𝑠𝑖𝑜𝑛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4600" b="0" i="1" spc="-1" smtClean="0">
                          <a:solidFill>
                            <a:srgbClr val="858585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4600" b="0" i="1" spc="-1" smtClean="0">
                              <a:solidFill>
                                <a:srgbClr val="858585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600" b="0" i="1" spc="-1" smtClean="0">
                              <a:solidFill>
                                <a:srgbClr val="858585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𝑉𝑒𝑙𝑜𝑐𝑖𝑡𝑦</m:t>
                          </m:r>
                        </m:num>
                        <m:den>
                          <m:r>
                            <a:rPr lang="en-US" sz="4600" b="0" i="1" spc="-1" smtClean="0">
                              <a:solidFill>
                                <a:srgbClr val="858585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𝐷𝑖𝑠𝑡𝑎𝑛𝑐𝑒</m:t>
                          </m:r>
                        </m:den>
                      </m:f>
                    </m:oMath>
                  </m:oMathPara>
                </a14:m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How do we measure velocity?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i="1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	Redshift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What instrument do we use to measure redshift?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i="1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	Spectrograph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r>
                  <a:rPr lang="en-US" sz="4600" spc="-1" dirty="0">
                    <a:solidFill>
                      <a:srgbClr val="858585"/>
                    </a:solidFill>
                    <a:uFill>
                      <a:solidFill>
                        <a:srgbClr val="FFFFFF"/>
                      </a:solidFill>
                    </a:uFill>
                    <a:latin typeface="Marker Felt"/>
                  </a:rPr>
                  <a:t>How do we measure distance?</a:t>
                </a:r>
              </a:p>
              <a:p>
                <a:pPr marL="108000">
                  <a:buClr>
                    <a:srgbClr val="000000"/>
                  </a:buClr>
                  <a:buSzPct val="45000"/>
                </a:pP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  <a:p>
                <a:pPr marL="108000">
                  <a:buClr>
                    <a:srgbClr val="000000"/>
                  </a:buClr>
                  <a:buSzPct val="45000"/>
                </a:pPr>
                <a:endParaRPr lang="en-US" sz="4600" spc="-1" dirty="0">
                  <a:solidFill>
                    <a:srgbClr val="858585"/>
                  </a:solidFill>
                  <a:uFill>
                    <a:solidFill>
                      <a:srgbClr val="FFFFFF"/>
                    </a:solidFill>
                  </a:uFill>
                  <a:latin typeface="Marker Felt"/>
                </a:endParaRPr>
              </a:p>
            </p:txBody>
          </p:sp>
        </mc:Choice>
        <mc:Fallback>
          <p:sp>
            <p:nvSpPr>
              <p:cNvPr id="8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60" y="649080"/>
                <a:ext cx="10401120" cy="5856120"/>
              </a:xfrm>
              <a:prstGeom prst="rect">
                <a:avLst/>
              </a:prstGeom>
              <a:blipFill>
                <a:blip r:embed="rId2"/>
                <a:stretch>
                  <a:fillRect l="-2343" t="-2914" b="-36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Results of Observing SN </a:t>
            </a:r>
            <a:r>
              <a:rPr lang="en-US" sz="8000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Ia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274120"/>
            <a:ext cx="5305425" cy="6877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5" y="2826328"/>
            <a:ext cx="7115175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7564" y="9171709"/>
            <a:ext cx="80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(Freidman et al. ARA&amp;A 2008)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584200" y="2274120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16200000">
            <a:off x="-1095523" y="2840181"/>
            <a:ext cx="265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Distance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00364" y="5712645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1685580" y="6947082"/>
            <a:ext cx="37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Expected Distance</a:t>
            </a:r>
          </a:p>
        </p:txBody>
      </p:sp>
    </p:spTree>
    <p:extLst>
      <p:ext uri="{BB962C8B-B14F-4D97-AF65-F5344CB8AC3E}">
        <p14:creationId xmlns:p14="http://schemas.microsoft.com/office/powerpoint/2010/main" val="3442057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Results of Observing SN </a:t>
            </a:r>
            <a:r>
              <a:rPr lang="en-US" sz="8000" spc="-1" dirty="0" err="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Ia</a:t>
            </a: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 (most recent)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9309" y="7124023"/>
            <a:ext cx="268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(Kessler et al. 2009)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2650980"/>
            <a:ext cx="6359268" cy="4096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41" y="2274120"/>
            <a:ext cx="4616702" cy="37508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495" y="6024947"/>
            <a:ext cx="4660393" cy="3639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7459" y="9294743"/>
            <a:ext cx="36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Neilsen</a:t>
            </a:r>
            <a:r>
              <a:rPr lang="en-US" dirty="0"/>
              <a:t>, </a:t>
            </a:r>
            <a:r>
              <a:rPr lang="en-US" dirty="0" err="1"/>
              <a:t>Guffanti</a:t>
            </a:r>
            <a:r>
              <a:rPr lang="en-US" dirty="0"/>
              <a:t>, &amp; Sarkar 2016)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12066394" y="6465932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12066394" y="8163227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1457744" y="8407476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Accelerating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1435899" y="6516330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Decelerating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663873" y="2486700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663873" y="6363010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05873" y="3077683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983288" y="3746504"/>
            <a:ext cx="265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Distance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6022419" y="3369644"/>
            <a:ext cx="265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Distance</a:t>
            </a:r>
          </a:p>
        </p:txBody>
      </p:sp>
      <p:sp>
        <p:nvSpPr>
          <p:cNvPr id="19" name="TextBox 18"/>
          <p:cNvSpPr txBox="1"/>
          <p:nvPr/>
        </p:nvSpPr>
        <p:spPr>
          <a:xfrm rot="16200000">
            <a:off x="5435222" y="7124023"/>
            <a:ext cx="37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Expected Distance</a:t>
            </a:r>
          </a:p>
        </p:txBody>
      </p:sp>
    </p:spTree>
    <p:extLst>
      <p:ext uri="{BB962C8B-B14F-4D97-AF65-F5344CB8AC3E}">
        <p14:creationId xmlns:p14="http://schemas.microsoft.com/office/powerpoint/2010/main" val="9709755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This month’s paper’s effect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25" y="2826328"/>
            <a:ext cx="7115175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3746" y="7645451"/>
            <a:ext cx="80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(Freidman et al. ARA&amp;A 2008)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6" y="3565338"/>
            <a:ext cx="4660393" cy="3639128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>
            <a:off x="4945595" y="4006323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4945595" y="5703618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4336945" y="5947867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Accelerating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315100" y="4056721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Decelerating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3074" y="3903401"/>
            <a:ext cx="0" cy="283820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-1685577" y="4664414"/>
            <a:ext cx="3740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Expected Distance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74874" y="7293991"/>
            <a:ext cx="361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Neilsen</a:t>
            </a:r>
            <a:r>
              <a:rPr lang="en-US" dirty="0"/>
              <a:t>, </a:t>
            </a:r>
            <a:r>
              <a:rPr lang="en-US" dirty="0" err="1"/>
              <a:t>Guffanti</a:t>
            </a:r>
            <a:r>
              <a:rPr lang="en-US" dirty="0"/>
              <a:t>, &amp; Sarkar 2016)</a:t>
            </a:r>
          </a:p>
        </p:txBody>
      </p:sp>
      <p:sp>
        <p:nvSpPr>
          <p:cNvPr id="2" name="Oval 1"/>
          <p:cNvSpPr/>
          <p:nvPr/>
        </p:nvSpPr>
        <p:spPr>
          <a:xfrm rot="1689462">
            <a:off x="7040114" y="4906883"/>
            <a:ext cx="415963" cy="1308890"/>
          </a:xfrm>
          <a:prstGeom prst="ellipse">
            <a:avLst/>
          </a:prstGeom>
          <a:solidFill>
            <a:srgbClr val="FFFF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80655" y="8271164"/>
            <a:ext cx="10653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Dark energy isn’t going away</a:t>
            </a:r>
          </a:p>
        </p:txBody>
      </p:sp>
    </p:spTree>
    <p:extLst>
      <p:ext uri="{BB962C8B-B14F-4D97-AF65-F5344CB8AC3E}">
        <p14:creationId xmlns:p14="http://schemas.microsoft.com/office/powerpoint/2010/main" val="3374683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Dark Energy &amp; Curvature?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15044" y="2274120"/>
                <a:ext cx="12689756" cy="1354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3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?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4" y="2274120"/>
                <a:ext cx="12689756" cy="1354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3048000" y="3754582"/>
            <a:ext cx="27709" cy="195349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89564" y="3628337"/>
            <a:ext cx="2313709" cy="205202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9820" y="5806609"/>
            <a:ext cx="455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Slow down expansion (gravity)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233063" y="3378177"/>
            <a:ext cx="13855" cy="24261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35436" y="5808163"/>
            <a:ext cx="4668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Could slow it down or speed it up</a:t>
            </a:r>
          </a:p>
          <a:p>
            <a:r>
              <a:rPr lang="en-US" sz="2400" dirty="0"/>
              <a:t>(but probably = 0 or is </a:t>
            </a:r>
            <a:r>
              <a:rPr lang="en-US" sz="2400" dirty="0" err="1"/>
              <a:t>reaaaaaallllllly</a:t>
            </a:r>
            <a:r>
              <a:rPr lang="en-US" sz="2400" dirty="0"/>
              <a:t> tiny compared to r, M)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1104418" y="3628337"/>
            <a:ext cx="1281546" cy="437959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12327" y="7980218"/>
            <a:ext cx="756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Don’t know anything about this, but makes the math work out</a:t>
            </a:r>
          </a:p>
        </p:txBody>
      </p:sp>
    </p:spTree>
    <p:extLst>
      <p:ext uri="{BB962C8B-B14F-4D97-AF65-F5344CB8AC3E}">
        <p14:creationId xmlns:p14="http://schemas.microsoft.com/office/powerpoint/2010/main" val="15697455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Modern Values for the Terms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38498" y="2768105"/>
                <a:ext cx="11801757" cy="1203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m:rPr>
                              <m:nor/>
                            </m:rPr>
                            <a:rPr lang="el-GR" sz="3200"/>
                            <m:t> 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?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498" y="2768105"/>
                <a:ext cx="11801757" cy="1203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713510" y="5075418"/>
                <a:ext cx="2004458" cy="498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5075418"/>
                <a:ext cx="2004458" cy="4980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13510" y="5631153"/>
                <a:ext cx="20108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=0.31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5631153"/>
                <a:ext cx="201087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13510" y="6188394"/>
                <a:ext cx="1989134" cy="514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l-G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=0.69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6188394"/>
                <a:ext cx="1989134" cy="514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29303" y="6758011"/>
                <a:ext cx="17045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&lt;0.1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3" y="6758011"/>
                <a:ext cx="170456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9616937-FDCC-4257-8DF5-CED8691C9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975004"/>
              </p:ext>
            </p:extLst>
          </p:nvPr>
        </p:nvGraphicFramePr>
        <p:xfrm>
          <a:off x="3519054" y="3780528"/>
          <a:ext cx="8589818" cy="5571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29303" y="7536695"/>
                <a:ext cx="22256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𝐷𝑀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=0.26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03" y="7536695"/>
                <a:ext cx="222567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13510" y="8084383"/>
                <a:ext cx="22368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𝑁𝑀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10" y="8084383"/>
                <a:ext cx="2236894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52400" y="8839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(Planck Collaboration, 2013)</a:t>
            </a:r>
          </a:p>
        </p:txBody>
      </p:sp>
    </p:spTree>
    <p:extLst>
      <p:ext uri="{BB962C8B-B14F-4D97-AF65-F5344CB8AC3E}">
        <p14:creationId xmlns:p14="http://schemas.microsoft.com/office/powerpoint/2010/main" val="16588126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270080" y="-16380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spc="-1" dirty="0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</a:rPr>
              <a:t>Models with DE, etc.</a:t>
            </a:r>
            <a:endParaRPr lang="en-US" sz="4000" b="0" strike="noStrike" spc="-1" dirty="0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7170" name="Picture 2" descr="http://www.as.utexas.edu/~gebhardt/plots/sn1.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82" y="3202376"/>
            <a:ext cx="8833686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1731818" y="4890656"/>
            <a:ext cx="955964" cy="12746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6501939"/>
            <a:ext cx="2812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Difference in expected distance;</a:t>
            </a:r>
          </a:p>
          <a:p>
            <a:r>
              <a:rPr lang="en-US" sz="2400" dirty="0"/>
              <a:t>Also: relative brightness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11734560" y="3297382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11783171" y="5435988"/>
            <a:ext cx="208058" cy="131618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1249892" y="5863246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Accelerating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1208789" y="3544532"/>
            <a:ext cx="223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Decelerating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215745" y="6303818"/>
            <a:ext cx="1814946" cy="238298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9728" y="8686800"/>
            <a:ext cx="1236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Objects far away are </a:t>
            </a:r>
            <a:r>
              <a:rPr lang="en-US" sz="2400" b="1" i="1" dirty="0"/>
              <a:t>brighter</a:t>
            </a:r>
            <a:r>
              <a:rPr lang="en-US" sz="2400" dirty="0"/>
              <a:t> than we expect, because they are </a:t>
            </a:r>
            <a:r>
              <a:rPr lang="en-US" sz="2400" b="1" i="1" dirty="0"/>
              <a:t>closer</a:t>
            </a:r>
            <a:r>
              <a:rPr lang="en-US" sz="2400" i="1" dirty="0"/>
              <a:t> </a:t>
            </a:r>
            <a:r>
              <a:rPr lang="en-US" sz="2400" dirty="0"/>
              <a:t>than we expect</a:t>
            </a:r>
          </a:p>
        </p:txBody>
      </p:sp>
    </p:spTree>
    <p:extLst>
      <p:ext uri="{BB962C8B-B14F-4D97-AF65-F5344CB8AC3E}">
        <p14:creationId xmlns:p14="http://schemas.microsoft.com/office/powerpoint/2010/main" val="19292293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-72360" y="-265680"/>
            <a:ext cx="1314900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5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Cosmological Distance Ladder 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86" name="pasted-image.tiff"/>
          <p:cNvPicPr/>
          <p:nvPr/>
        </p:nvPicPr>
        <p:blipFill>
          <a:blip r:embed="rId3"/>
          <a:srcRect l="541" t="240" r="766" b="1834"/>
          <a:stretch/>
        </p:blipFill>
        <p:spPr>
          <a:xfrm>
            <a:off x="2476080" y="1999080"/>
            <a:ext cx="2723760" cy="7480080"/>
          </a:xfrm>
          <a:prstGeom prst="rect">
            <a:avLst/>
          </a:prstGeom>
          <a:ln w="12600"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4921920" y="1921320"/>
            <a:ext cx="3419640" cy="11678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5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Galaxies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asted-image.tiff"/>
          <p:cNvPicPr/>
          <p:nvPr/>
        </p:nvPicPr>
        <p:blipFill>
          <a:blip r:embed="rId4"/>
          <a:srcRect l="212" t="302" r="265" b="321"/>
          <a:stretch/>
        </p:blipFill>
        <p:spPr>
          <a:xfrm>
            <a:off x="3362400" y="8680320"/>
            <a:ext cx="916200" cy="855000"/>
          </a:xfrm>
          <a:prstGeom prst="rect">
            <a:avLst/>
          </a:prstGeom>
          <a:ln w="12600"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5182560" y="8721720"/>
            <a:ext cx="1547280" cy="710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Earth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5147640" y="7773840"/>
            <a:ext cx="1100880" cy="7102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Sun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5096160" y="6686640"/>
            <a:ext cx="529380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Stars Near The Solar 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pasted-image.png"/>
          <p:cNvPicPr/>
          <p:nvPr/>
        </p:nvPicPr>
        <p:blipFill>
          <a:blip r:embed="rId5"/>
          <a:srcRect l="8856" t="9318" r="9368" b="9418"/>
          <a:stretch/>
        </p:blipFill>
        <p:spPr>
          <a:xfrm>
            <a:off x="3477600" y="2010600"/>
            <a:ext cx="685440" cy="685800"/>
          </a:xfrm>
          <a:prstGeom prst="rect">
            <a:avLst/>
          </a:prstGeom>
          <a:ln w="12600">
            <a:noFill/>
          </a:ln>
        </p:spPr>
      </p:pic>
      <p:sp>
        <p:nvSpPr>
          <p:cNvPr id="93" name="CustomShape 6"/>
          <p:cNvSpPr/>
          <p:nvPr/>
        </p:nvSpPr>
        <p:spPr>
          <a:xfrm>
            <a:off x="4964760" y="3145680"/>
            <a:ext cx="6080400" cy="1517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Stars That Explode Predictably (Type Ia Supernovae)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asted-image.tiff"/>
          <p:cNvPicPr/>
          <p:nvPr/>
        </p:nvPicPr>
        <p:blipFill>
          <a:blip r:embed="rId6"/>
          <a:stretch/>
        </p:blipFill>
        <p:spPr>
          <a:xfrm>
            <a:off x="3296520" y="7633440"/>
            <a:ext cx="1047960" cy="990360"/>
          </a:xfrm>
          <a:prstGeom prst="rect">
            <a:avLst/>
          </a:prstGeom>
          <a:ln w="12600">
            <a:noFill/>
          </a:ln>
        </p:spPr>
      </p:pic>
      <p:sp>
        <p:nvSpPr>
          <p:cNvPr id="95" name="CustomShape 7"/>
          <p:cNvSpPr/>
          <p:nvPr/>
        </p:nvSpPr>
        <p:spPr>
          <a:xfrm>
            <a:off x="4240800" y="707940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8"/>
          <p:cNvSpPr/>
          <p:nvPr/>
        </p:nvSpPr>
        <p:spPr>
          <a:xfrm>
            <a:off x="3851640" y="694044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9"/>
          <p:cNvSpPr/>
          <p:nvPr/>
        </p:nvSpPr>
        <p:spPr>
          <a:xfrm>
            <a:off x="3385080" y="707940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10"/>
          <p:cNvSpPr/>
          <p:nvPr/>
        </p:nvSpPr>
        <p:spPr>
          <a:xfrm>
            <a:off x="3026520" y="6940440"/>
            <a:ext cx="408960" cy="38664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" name="pasted-image.tiff"/>
          <p:cNvPicPr/>
          <p:nvPr/>
        </p:nvPicPr>
        <p:blipFill>
          <a:blip r:embed="rId7"/>
          <a:srcRect l="3926" t="3928" r="3990" b="5027"/>
          <a:stretch/>
        </p:blipFill>
        <p:spPr>
          <a:xfrm>
            <a:off x="3129840" y="3243960"/>
            <a:ext cx="1380960" cy="1351800"/>
          </a:xfrm>
          <a:prstGeom prst="rect">
            <a:avLst/>
          </a:prstGeom>
          <a:ln w="12600">
            <a:noFill/>
          </a:ln>
        </p:spPr>
      </p:pic>
      <p:pic>
        <p:nvPicPr>
          <p:cNvPr id="100" name="pasted-image.tiff"/>
          <p:cNvPicPr/>
          <p:nvPr/>
        </p:nvPicPr>
        <p:blipFill>
          <a:blip r:embed="rId8"/>
          <a:srcRect l="8110" t="72515" r="19475" b="3500"/>
          <a:stretch/>
        </p:blipFill>
        <p:spPr>
          <a:xfrm>
            <a:off x="3090600" y="5409720"/>
            <a:ext cx="1464120" cy="263880"/>
          </a:xfrm>
          <a:prstGeom prst="rect">
            <a:avLst/>
          </a:prstGeom>
          <a:ln w="12600">
            <a:noFill/>
          </a:ln>
        </p:spPr>
      </p:pic>
      <p:sp>
        <p:nvSpPr>
          <p:cNvPr id="101" name="CustomShape 11"/>
          <p:cNvSpPr/>
          <p:nvPr/>
        </p:nvSpPr>
        <p:spPr>
          <a:xfrm>
            <a:off x="4964760" y="4766400"/>
            <a:ext cx="6080400" cy="1517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Distant Stars That Vary Predictably (Cepheid Variables)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-205560" y="1800"/>
            <a:ext cx="130042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The Ancient Universe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03" name="pasted-image.tiff"/>
          <p:cNvPicPr/>
          <p:nvPr/>
        </p:nvPicPr>
        <p:blipFill>
          <a:blip r:embed="rId3"/>
          <a:stretch/>
        </p:blipFill>
        <p:spPr>
          <a:xfrm>
            <a:off x="1362600" y="2094480"/>
            <a:ext cx="2111400" cy="266364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4"/>
          <a:stretch/>
        </p:blipFill>
        <p:spPr>
          <a:xfrm>
            <a:off x="1349640" y="1775880"/>
            <a:ext cx="2136960" cy="308376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766080" y="4787640"/>
            <a:ext cx="3304440" cy="557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Aristotle 350 BC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4089600" y="1825560"/>
            <a:ext cx="8831880" cy="37501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Stars and other “heavenly bodies” move on transparent spheres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Earth is the center of the universe 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378000" indent="-377640">
              <a:lnSpc>
                <a:spcPct val="100000"/>
              </a:lnSpc>
              <a:buBlip>
                <a:blip r:embed="rId5"/>
              </a:buBlip>
            </a:pP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 some creative geometry for this to </a:t>
            </a:r>
            <a:r>
              <a:rPr lang="en-US" sz="3909" b="0" i="1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almost</a:t>
            </a:r>
            <a:r>
              <a:rPr lang="en-US" sz="3909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work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07" name="pasted-image.tiff"/>
          <p:cNvPicPr/>
          <p:nvPr/>
        </p:nvPicPr>
        <p:blipFill>
          <a:blip r:embed="rId6"/>
          <a:stretch/>
        </p:blipFill>
        <p:spPr>
          <a:xfrm>
            <a:off x="1095480" y="5847480"/>
            <a:ext cx="2646000" cy="3083760"/>
          </a:xfrm>
          <a:prstGeom prst="rect">
            <a:avLst/>
          </a:prstGeom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7"/>
          <a:stretch/>
        </p:blipFill>
        <p:spPr>
          <a:xfrm>
            <a:off x="1082520" y="5528880"/>
            <a:ext cx="2671200" cy="3503880"/>
          </a:xfrm>
          <a:prstGeom prst="rect">
            <a:avLst/>
          </a:prstGeom>
          <a:ln>
            <a:noFill/>
          </a:ln>
        </p:spPr>
      </p:pic>
      <p:sp>
        <p:nvSpPr>
          <p:cNvPr id="109" name="CustomShape 4"/>
          <p:cNvSpPr/>
          <p:nvPr/>
        </p:nvSpPr>
        <p:spPr>
          <a:xfrm>
            <a:off x="56520" y="8971920"/>
            <a:ext cx="4723560" cy="5576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Copernicus 1473 - 1543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5"/>
          <p:cNvSpPr/>
          <p:nvPr/>
        </p:nvSpPr>
        <p:spPr>
          <a:xfrm>
            <a:off x="4425480" y="5974560"/>
            <a:ext cx="3742200" cy="294588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2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You can be much less creative with geometry if the Sun is the center of the solar 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pasted-image.tiff"/>
          <p:cNvPicPr/>
          <p:nvPr/>
        </p:nvPicPr>
        <p:blipFill>
          <a:blip r:embed="rId8"/>
          <a:stretch/>
        </p:blipFill>
        <p:spPr>
          <a:xfrm>
            <a:off x="8839440" y="5510880"/>
            <a:ext cx="3780360" cy="3873240"/>
          </a:xfrm>
          <a:prstGeom prst="rect">
            <a:avLst/>
          </a:prstGeom>
          <a:ln w="25560">
            <a:noFill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Line 1"/>
          <p:cNvSpPr/>
          <p:nvPr/>
        </p:nvSpPr>
        <p:spPr>
          <a:xfrm>
            <a:off x="2816280" y="6249240"/>
            <a:ext cx="6280560" cy="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Line 2"/>
          <p:cNvSpPr/>
          <p:nvPr/>
        </p:nvSpPr>
        <p:spPr>
          <a:xfrm flipV="1">
            <a:off x="2771280" y="4450680"/>
            <a:ext cx="0" cy="167148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Line 3"/>
          <p:cNvSpPr/>
          <p:nvPr/>
        </p:nvSpPr>
        <p:spPr>
          <a:xfrm flipV="1">
            <a:off x="2861280" y="5841360"/>
            <a:ext cx="7628400" cy="230868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4"/>
          <p:cNvSpPr/>
          <p:nvPr/>
        </p:nvSpPr>
        <p:spPr>
          <a:xfrm>
            <a:off x="2861280" y="4357800"/>
            <a:ext cx="7628400" cy="234432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941040" y="4409640"/>
            <a:ext cx="3679920" cy="3681360"/>
          </a:xfrm>
          <a:prstGeom prst="ellipse">
            <a:avLst/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TextShape 6"/>
          <p:cNvSpPr txBox="1"/>
          <p:nvPr/>
        </p:nvSpPr>
        <p:spPr>
          <a:xfrm>
            <a:off x="-118080" y="254160"/>
            <a:ext cx="131392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7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Ancients Had Trouble With Parallax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18" name="TextShape 7"/>
          <p:cNvSpPr txBox="1"/>
          <p:nvPr/>
        </p:nvSpPr>
        <p:spPr>
          <a:xfrm>
            <a:off x="950040" y="2535480"/>
            <a:ext cx="10464480" cy="16704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533520" indent="-533160">
              <a:lnSpc>
                <a:spcPct val="100000"/>
              </a:lnSpc>
              <a:buBlip>
                <a:blip r:embed="rId3"/>
              </a:buBlip>
            </a:pPr>
            <a:r>
              <a:rPr lang="en-US" sz="387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Stellar Parallax = The apparent motion of foreground stars relative to background stars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19" name="pasted-image.tiff"/>
          <p:cNvPicPr/>
          <p:nvPr/>
        </p:nvPicPr>
        <p:blipFill>
          <a:blip r:embed="rId4"/>
          <a:stretch/>
        </p:blipFill>
        <p:spPr>
          <a:xfrm>
            <a:off x="2379600" y="587124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20" name="pasted-image.tiff"/>
          <p:cNvPicPr/>
          <p:nvPr/>
        </p:nvPicPr>
        <p:blipFill>
          <a:blip r:embed="rId5"/>
          <a:srcRect l="212" t="302" r="247" b="321"/>
          <a:stretch/>
        </p:blipFill>
        <p:spPr>
          <a:xfrm>
            <a:off x="2546280" y="788076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21" name="CustomShape 8"/>
          <p:cNvSpPr/>
          <p:nvPr/>
        </p:nvSpPr>
        <p:spPr>
          <a:xfrm>
            <a:off x="8919720" y="6086160"/>
            <a:ext cx="352440" cy="3283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A91A5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9"/>
          <p:cNvSpPr/>
          <p:nvPr/>
        </p:nvSpPr>
        <p:spPr>
          <a:xfrm>
            <a:off x="10761840" y="71733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10"/>
          <p:cNvSpPr/>
          <p:nvPr/>
        </p:nvSpPr>
        <p:spPr>
          <a:xfrm>
            <a:off x="11195640" y="7149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11"/>
          <p:cNvSpPr/>
          <p:nvPr/>
        </p:nvSpPr>
        <p:spPr>
          <a:xfrm>
            <a:off x="10761840" y="6692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12"/>
          <p:cNvSpPr/>
          <p:nvPr/>
        </p:nvSpPr>
        <p:spPr>
          <a:xfrm>
            <a:off x="11015640" y="68864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13"/>
          <p:cNvSpPr/>
          <p:nvPr/>
        </p:nvSpPr>
        <p:spPr>
          <a:xfrm>
            <a:off x="11268720" y="6500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14"/>
          <p:cNvSpPr/>
          <p:nvPr/>
        </p:nvSpPr>
        <p:spPr>
          <a:xfrm>
            <a:off x="10661400" y="6212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15"/>
          <p:cNvSpPr/>
          <p:nvPr/>
        </p:nvSpPr>
        <p:spPr>
          <a:xfrm>
            <a:off x="10964880" y="6370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16"/>
          <p:cNvSpPr/>
          <p:nvPr/>
        </p:nvSpPr>
        <p:spPr>
          <a:xfrm>
            <a:off x="11195640" y="60480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17"/>
          <p:cNvSpPr/>
          <p:nvPr/>
        </p:nvSpPr>
        <p:spPr>
          <a:xfrm>
            <a:off x="10761840" y="57942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8"/>
          <p:cNvSpPr/>
          <p:nvPr/>
        </p:nvSpPr>
        <p:spPr>
          <a:xfrm>
            <a:off x="10661400" y="546408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19"/>
          <p:cNvSpPr/>
          <p:nvPr/>
        </p:nvSpPr>
        <p:spPr>
          <a:xfrm>
            <a:off x="11195640" y="5590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0"/>
          <p:cNvSpPr/>
          <p:nvPr/>
        </p:nvSpPr>
        <p:spPr>
          <a:xfrm>
            <a:off x="10964880" y="5375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21"/>
          <p:cNvSpPr/>
          <p:nvPr/>
        </p:nvSpPr>
        <p:spPr>
          <a:xfrm>
            <a:off x="10761840" y="49561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22"/>
          <p:cNvSpPr/>
          <p:nvPr/>
        </p:nvSpPr>
        <p:spPr>
          <a:xfrm>
            <a:off x="11195640" y="50828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23"/>
          <p:cNvSpPr/>
          <p:nvPr/>
        </p:nvSpPr>
        <p:spPr>
          <a:xfrm>
            <a:off x="11015640" y="4701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7" name="pasted-image.tiff"/>
          <p:cNvPicPr/>
          <p:nvPr/>
        </p:nvPicPr>
        <p:blipFill>
          <a:blip r:embed="rId5"/>
          <a:srcRect l="212" t="302" r="247" b="321"/>
          <a:stretch/>
        </p:blipFill>
        <p:spPr>
          <a:xfrm>
            <a:off x="2546280" y="41821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38" name="CustomShape 24"/>
          <p:cNvSpPr/>
          <p:nvPr/>
        </p:nvSpPr>
        <p:spPr>
          <a:xfrm>
            <a:off x="800640" y="7632720"/>
            <a:ext cx="158148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January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5"/>
          <p:cNvSpPr/>
          <p:nvPr/>
        </p:nvSpPr>
        <p:spPr>
          <a:xfrm>
            <a:off x="898920" y="4114440"/>
            <a:ext cx="91512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July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pasted-image.tiff"/>
          <p:cNvPicPr/>
          <p:nvPr/>
        </p:nvPicPr>
        <p:blipFill>
          <a:blip r:embed="rId6"/>
          <a:srcRect l="39770" t="65663" r="37032" b="16881"/>
          <a:stretch/>
        </p:blipFill>
        <p:spPr>
          <a:xfrm>
            <a:off x="6748200" y="8217000"/>
            <a:ext cx="2332080" cy="758520"/>
          </a:xfrm>
          <a:prstGeom prst="rect">
            <a:avLst/>
          </a:prstGeom>
          <a:ln w="12600">
            <a:noFill/>
          </a:ln>
        </p:spPr>
      </p:pic>
      <p:pic>
        <p:nvPicPr>
          <p:cNvPr id="141" name="pasted-image.tiff"/>
          <p:cNvPicPr/>
          <p:nvPr/>
        </p:nvPicPr>
        <p:blipFill>
          <a:blip r:embed="rId6"/>
          <a:srcRect l="39588" t="19807" r="36887" b="62290"/>
          <a:stretch/>
        </p:blipFill>
        <p:spPr>
          <a:xfrm>
            <a:off x="9407880" y="8209440"/>
            <a:ext cx="2352240" cy="774000"/>
          </a:xfrm>
          <a:prstGeom prst="rect">
            <a:avLst/>
          </a:prstGeom>
          <a:ln w="12600">
            <a:noFill/>
          </a:ln>
        </p:spPr>
      </p:pic>
      <p:sp>
        <p:nvSpPr>
          <p:cNvPr id="142" name="CustomShape 26"/>
          <p:cNvSpPr/>
          <p:nvPr/>
        </p:nvSpPr>
        <p:spPr>
          <a:xfrm>
            <a:off x="7123320" y="8721720"/>
            <a:ext cx="158148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January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7"/>
          <p:cNvSpPr/>
          <p:nvPr/>
        </p:nvSpPr>
        <p:spPr>
          <a:xfrm>
            <a:off x="10126800" y="8957880"/>
            <a:ext cx="91512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July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5480" y="-25920"/>
            <a:ext cx="1297332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First Parallax Measurement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619920" y="2043720"/>
            <a:ext cx="7508520" cy="67021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Measured by Friedrich Wilhelm Bessel in 1838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Determined that the star 61 Cygni has a parallax of 0.314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or ~700,000 AU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The true value is 0.287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</a:t>
            </a: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, but Bessel got pretty close!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46" name="pasted-image.png"/>
          <p:cNvPicPr/>
          <p:nvPr/>
        </p:nvPicPr>
        <p:blipFill>
          <a:blip r:embed="rId4"/>
          <a:stretch/>
        </p:blipFill>
        <p:spPr>
          <a:xfrm>
            <a:off x="8503200" y="2454480"/>
            <a:ext cx="3809520" cy="552420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5"/>
          <a:stretch/>
        </p:blipFill>
        <p:spPr>
          <a:xfrm>
            <a:off x="8490600" y="2135880"/>
            <a:ext cx="3835080" cy="594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 1"/>
          <p:cNvSpPr/>
          <p:nvPr/>
        </p:nvSpPr>
        <p:spPr>
          <a:xfrm flipV="1">
            <a:off x="3030840" y="2192760"/>
            <a:ext cx="0" cy="167184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Line 2"/>
          <p:cNvSpPr/>
          <p:nvPr/>
        </p:nvSpPr>
        <p:spPr>
          <a:xfrm>
            <a:off x="3075840" y="3991320"/>
            <a:ext cx="6280920" cy="0"/>
          </a:xfrm>
          <a:prstGeom prst="line">
            <a:avLst/>
          </a:prstGeom>
          <a:ln w="38160" cap="rnd">
            <a:solidFill>
              <a:srgbClr val="699FCC"/>
            </a:solidFill>
            <a:custDash>
              <a:ds d="100000" sp="2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TextShape 3"/>
          <p:cNvSpPr txBox="1"/>
          <p:nvPr/>
        </p:nvSpPr>
        <p:spPr>
          <a:xfrm>
            <a:off x="718920" y="-25920"/>
            <a:ext cx="1161792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How Useful is Parallax?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51" name="Line 4"/>
          <p:cNvSpPr/>
          <p:nvPr/>
        </p:nvSpPr>
        <p:spPr>
          <a:xfrm flipV="1">
            <a:off x="3140640" y="3567960"/>
            <a:ext cx="7628400" cy="230868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Line 5"/>
          <p:cNvSpPr/>
          <p:nvPr/>
        </p:nvSpPr>
        <p:spPr>
          <a:xfrm>
            <a:off x="3140640" y="2084400"/>
            <a:ext cx="7628400" cy="2344680"/>
          </a:xfrm>
          <a:prstGeom prst="line">
            <a:avLst/>
          </a:prstGeom>
          <a:ln w="255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6"/>
          <p:cNvSpPr/>
          <p:nvPr/>
        </p:nvSpPr>
        <p:spPr>
          <a:xfrm>
            <a:off x="1220400" y="2136240"/>
            <a:ext cx="3679920" cy="3681360"/>
          </a:xfrm>
          <a:prstGeom prst="ellipse">
            <a:avLst/>
          </a:prstGeom>
          <a:noFill/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pasted-image.tiff"/>
          <p:cNvPicPr/>
          <p:nvPr/>
        </p:nvPicPr>
        <p:blipFill>
          <a:blip r:embed="rId3"/>
          <a:stretch/>
        </p:blipFill>
        <p:spPr>
          <a:xfrm>
            <a:off x="2658960" y="359784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55" name="pasted-image.tiff"/>
          <p:cNvPicPr/>
          <p:nvPr/>
        </p:nvPicPr>
        <p:blipFill>
          <a:blip r:embed="rId4"/>
          <a:srcRect l="212" t="302" r="247" b="321"/>
          <a:stretch/>
        </p:blipFill>
        <p:spPr>
          <a:xfrm>
            <a:off x="2826000" y="56077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56" name="CustomShape 7"/>
          <p:cNvSpPr/>
          <p:nvPr/>
        </p:nvSpPr>
        <p:spPr>
          <a:xfrm>
            <a:off x="9199440" y="3813120"/>
            <a:ext cx="352440" cy="3283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A91A5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8"/>
          <p:cNvSpPr/>
          <p:nvPr/>
        </p:nvSpPr>
        <p:spPr>
          <a:xfrm>
            <a:off x="11041200" y="4899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9"/>
          <p:cNvSpPr/>
          <p:nvPr/>
        </p:nvSpPr>
        <p:spPr>
          <a:xfrm>
            <a:off x="11475000" y="4876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10"/>
          <p:cNvSpPr/>
          <p:nvPr/>
        </p:nvSpPr>
        <p:spPr>
          <a:xfrm>
            <a:off x="11041200" y="44193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11"/>
          <p:cNvSpPr/>
          <p:nvPr/>
        </p:nvSpPr>
        <p:spPr>
          <a:xfrm>
            <a:off x="11295360" y="461304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12"/>
          <p:cNvSpPr/>
          <p:nvPr/>
        </p:nvSpPr>
        <p:spPr>
          <a:xfrm>
            <a:off x="11548080" y="42271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13"/>
          <p:cNvSpPr/>
          <p:nvPr/>
        </p:nvSpPr>
        <p:spPr>
          <a:xfrm>
            <a:off x="10940760" y="3938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14"/>
          <p:cNvSpPr/>
          <p:nvPr/>
        </p:nvSpPr>
        <p:spPr>
          <a:xfrm>
            <a:off x="11244240" y="40971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15"/>
          <p:cNvSpPr/>
          <p:nvPr/>
        </p:nvSpPr>
        <p:spPr>
          <a:xfrm>
            <a:off x="11475000" y="37749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16"/>
          <p:cNvSpPr/>
          <p:nvPr/>
        </p:nvSpPr>
        <p:spPr>
          <a:xfrm>
            <a:off x="11041200" y="3520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17"/>
          <p:cNvSpPr/>
          <p:nvPr/>
        </p:nvSpPr>
        <p:spPr>
          <a:xfrm>
            <a:off x="10940760" y="319068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8"/>
          <p:cNvSpPr/>
          <p:nvPr/>
        </p:nvSpPr>
        <p:spPr>
          <a:xfrm>
            <a:off x="11475000" y="3317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9"/>
          <p:cNvSpPr/>
          <p:nvPr/>
        </p:nvSpPr>
        <p:spPr>
          <a:xfrm>
            <a:off x="11244240" y="31017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20"/>
          <p:cNvSpPr/>
          <p:nvPr/>
        </p:nvSpPr>
        <p:spPr>
          <a:xfrm>
            <a:off x="11041200" y="268272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21"/>
          <p:cNvSpPr/>
          <p:nvPr/>
        </p:nvSpPr>
        <p:spPr>
          <a:xfrm>
            <a:off x="11475000" y="280980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22"/>
          <p:cNvSpPr/>
          <p:nvPr/>
        </p:nvSpPr>
        <p:spPr>
          <a:xfrm>
            <a:off x="11295360" y="2428560"/>
            <a:ext cx="28008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38566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pasted-image.tiff"/>
          <p:cNvPicPr/>
          <p:nvPr/>
        </p:nvPicPr>
        <p:blipFill>
          <a:blip r:embed="rId4"/>
          <a:srcRect l="212" t="302" r="247" b="321"/>
          <a:stretch/>
        </p:blipFill>
        <p:spPr>
          <a:xfrm>
            <a:off x="2826000" y="1908720"/>
            <a:ext cx="469080" cy="437760"/>
          </a:xfrm>
          <a:prstGeom prst="rect">
            <a:avLst/>
          </a:prstGeom>
          <a:ln w="12600">
            <a:noFill/>
          </a:ln>
        </p:spPr>
      </p:pic>
      <p:sp>
        <p:nvSpPr>
          <p:cNvPr id="173" name="CustomShape 23"/>
          <p:cNvSpPr/>
          <p:nvPr/>
        </p:nvSpPr>
        <p:spPr>
          <a:xfrm>
            <a:off x="7920000" y="3573000"/>
            <a:ext cx="38880" cy="425160"/>
          </a:xfrm>
          <a:custGeom>
            <a:avLst/>
            <a:gdLst/>
            <a:ahLst/>
            <a:cxnLst/>
            <a:rect l="l" t="t" r="r" b="b"/>
            <a:pathLst>
              <a:path w="16201" h="21600">
                <a:moveTo>
                  <a:pt x="15620" y="21600"/>
                </a:moveTo>
                <a:cubicBezTo>
                  <a:pt x="-5399" y="13389"/>
                  <a:pt x="-5205" y="6189"/>
                  <a:pt x="16201" y="0"/>
                </a:cubicBezTo>
              </a:path>
            </a:pathLst>
          </a:custGeom>
          <a:noFill/>
          <a:ln w="255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24"/>
          <p:cNvSpPr/>
          <p:nvPr/>
        </p:nvSpPr>
        <p:spPr>
          <a:xfrm>
            <a:off x="1892880" y="2719440"/>
            <a:ext cx="1090080" cy="61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 </a:t>
            </a:r>
            <a:r>
              <a:rPr lang="en-US" sz="29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5"/>
          <p:cNvSpPr/>
          <p:nvPr/>
        </p:nvSpPr>
        <p:spPr>
          <a:xfrm>
            <a:off x="5474160" y="3947400"/>
            <a:ext cx="376920" cy="61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6"/>
          <p:cNvSpPr/>
          <p:nvPr/>
        </p:nvSpPr>
        <p:spPr>
          <a:xfrm>
            <a:off x="7521480" y="3435120"/>
            <a:ext cx="360360" cy="618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θ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7"/>
          <p:cNvSpPr/>
          <p:nvPr/>
        </p:nvSpPr>
        <p:spPr>
          <a:xfrm>
            <a:off x="4274640" y="5456160"/>
            <a:ext cx="9245520" cy="61992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If θ = 1</a:t>
            </a: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”,</a:t>
            </a: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 then d = 206,265 AU = 1 Parsec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8"/>
          <p:cNvSpPr txBox="1"/>
          <p:nvPr/>
        </p:nvSpPr>
        <p:spPr>
          <a:xfrm>
            <a:off x="120600" y="6238440"/>
            <a:ext cx="12763080" cy="34045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546120" indent="-545760">
              <a:lnSpc>
                <a:spcPct val="100000"/>
              </a:lnSpc>
              <a:buBlip>
                <a:blip r:embed="rId5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As the parallax angle gets smaller and smaller, errors dominate the measurement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546120" indent="-545760">
              <a:lnSpc>
                <a:spcPct val="100000"/>
              </a:lnSpc>
              <a:buBlip>
                <a:blip r:embed="rId5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Parallax cannot be measured beyond a few hundred parsecs 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-150480" y="-185040"/>
            <a:ext cx="1330560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Outside Our Neighborhood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246240" y="1747080"/>
            <a:ext cx="12511800" cy="36583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Brighter stars are not necessarily closer than fainter stars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2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Need some way to relate apparent magnitude (a measured quantity) to absolute magnitude (a physical property)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81" name="pasted-image.tiff"/>
          <p:cNvPicPr/>
          <p:nvPr/>
        </p:nvPicPr>
        <p:blipFill>
          <a:blip r:embed="rId3"/>
          <a:stretch/>
        </p:blipFill>
        <p:spPr>
          <a:xfrm>
            <a:off x="11192040" y="711180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82" name="pasted-image.tiff"/>
          <p:cNvPicPr/>
          <p:nvPr/>
        </p:nvPicPr>
        <p:blipFill>
          <a:blip r:embed="rId4"/>
          <a:srcRect l="212" t="302" r="300" b="283"/>
          <a:stretch/>
        </p:blipFill>
        <p:spPr>
          <a:xfrm>
            <a:off x="2101680" y="7043040"/>
            <a:ext cx="959760" cy="896040"/>
          </a:xfrm>
          <a:prstGeom prst="rect">
            <a:avLst/>
          </a:prstGeom>
          <a:ln w="12600">
            <a:noFill/>
          </a:ln>
        </p:spPr>
      </p:pic>
      <p:sp>
        <p:nvSpPr>
          <p:cNvPr id="183" name="CustomShape 3"/>
          <p:cNvSpPr/>
          <p:nvPr/>
        </p:nvSpPr>
        <p:spPr>
          <a:xfrm>
            <a:off x="1009440" y="7204680"/>
            <a:ext cx="43344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4"/>
          <p:cNvSpPr/>
          <p:nvPr/>
        </p:nvSpPr>
        <p:spPr>
          <a:xfrm>
            <a:off x="3227400" y="7458840"/>
            <a:ext cx="7798680" cy="0"/>
          </a:xfrm>
          <a:prstGeom prst="line">
            <a:avLst/>
          </a:prstGeom>
          <a:ln w="381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5" name="pasted-image.tiff"/>
          <p:cNvPicPr/>
          <p:nvPr/>
        </p:nvPicPr>
        <p:blipFill>
          <a:blip r:embed="rId3"/>
          <a:stretch/>
        </p:blipFill>
        <p:spPr>
          <a:xfrm>
            <a:off x="5639400" y="8345880"/>
            <a:ext cx="802800" cy="758520"/>
          </a:xfrm>
          <a:prstGeom prst="rect">
            <a:avLst/>
          </a:prstGeom>
          <a:ln w="12600">
            <a:noFill/>
          </a:ln>
        </p:spPr>
      </p:pic>
      <p:pic>
        <p:nvPicPr>
          <p:cNvPr id="186" name="pasted-image.tiff"/>
          <p:cNvPicPr/>
          <p:nvPr/>
        </p:nvPicPr>
        <p:blipFill>
          <a:blip r:embed="rId4"/>
          <a:srcRect l="212" t="302" r="300" b="283"/>
          <a:stretch/>
        </p:blipFill>
        <p:spPr>
          <a:xfrm>
            <a:off x="2101680" y="8277120"/>
            <a:ext cx="959760" cy="896040"/>
          </a:xfrm>
          <a:prstGeom prst="rect">
            <a:avLst/>
          </a:prstGeom>
          <a:ln w="12600">
            <a:noFill/>
          </a:ln>
        </p:spPr>
      </p:pic>
      <p:sp>
        <p:nvSpPr>
          <p:cNvPr id="187" name="Line 5"/>
          <p:cNvSpPr/>
          <p:nvPr/>
        </p:nvSpPr>
        <p:spPr>
          <a:xfrm>
            <a:off x="3144240" y="8724960"/>
            <a:ext cx="2412000" cy="0"/>
          </a:xfrm>
          <a:prstGeom prst="line">
            <a:avLst/>
          </a:prstGeom>
          <a:ln w="38160">
            <a:solidFill>
              <a:srgbClr val="38566F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6"/>
          <p:cNvSpPr/>
          <p:nvPr/>
        </p:nvSpPr>
        <p:spPr>
          <a:xfrm>
            <a:off x="1009440" y="8438760"/>
            <a:ext cx="433440" cy="573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3719880" y="8507880"/>
            <a:ext cx="107928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10 pc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678240" y="5913000"/>
            <a:ext cx="980604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i="1" strike="noStrike" spc="-1">
                <a:solidFill>
                  <a:srgbClr val="A91A53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Reminder about the astronomical magnitude system: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>
            <a:off x="4933440" y="7216560"/>
            <a:ext cx="313740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 few hundred pc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270080" y="24840"/>
            <a:ext cx="10464480" cy="24379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Cepheid Variables</a:t>
            </a:r>
            <a:endParaRPr lang="en-US" sz="40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66960" y="1858320"/>
            <a:ext cx="12870360" cy="341820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ctr"/>
          <a:lstStyle/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In the early 1900’s Henrietta Swan Leavitt began studying variable stars at Harvard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  <a:p>
            <a:pPr marL="635040" indent="-634680">
              <a:lnSpc>
                <a:spcPct val="100000"/>
              </a:lnSpc>
              <a:buBlip>
                <a:blip r:embed="rId3"/>
              </a:buBlip>
            </a:pPr>
            <a:r>
              <a:rPr lang="en-US" sz="46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She found the relationship between the period of variation and the luminosity of the star</a:t>
            </a:r>
            <a:endParaRPr lang="en-US" sz="4600" b="0" strike="noStrike" spc="-1">
              <a:solidFill>
                <a:srgbClr val="858585"/>
              </a:solidFill>
              <a:uFill>
                <a:solidFill>
                  <a:srgbClr val="FFFFFF"/>
                </a:solidFill>
              </a:uFill>
              <a:latin typeface="Marker Felt"/>
            </a:endParaRPr>
          </a:p>
        </p:txBody>
      </p:sp>
      <p:pic>
        <p:nvPicPr>
          <p:cNvPr id="194" name="pasted-image.png"/>
          <p:cNvPicPr/>
          <p:nvPr/>
        </p:nvPicPr>
        <p:blipFill>
          <a:blip r:embed="rId4"/>
          <a:stretch/>
        </p:blipFill>
        <p:spPr>
          <a:xfrm>
            <a:off x="477000" y="5465160"/>
            <a:ext cx="2868120" cy="374724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5"/>
          <a:stretch/>
        </p:blipFill>
        <p:spPr>
          <a:xfrm>
            <a:off x="464400" y="5146560"/>
            <a:ext cx="2893680" cy="4167720"/>
          </a:xfrm>
          <a:prstGeom prst="rect">
            <a:avLst/>
          </a:prstGeom>
          <a:ln>
            <a:noFill/>
          </a:ln>
        </p:spPr>
      </p:pic>
      <p:sp>
        <p:nvSpPr>
          <p:cNvPr id="196" name="Line 3"/>
          <p:cNvSpPr/>
          <p:nvPr/>
        </p:nvSpPr>
        <p:spPr>
          <a:xfrm flipV="1">
            <a:off x="8715240" y="5720400"/>
            <a:ext cx="0" cy="303768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Line 4"/>
          <p:cNvSpPr/>
          <p:nvPr/>
        </p:nvSpPr>
        <p:spPr>
          <a:xfrm>
            <a:off x="8422200" y="8567280"/>
            <a:ext cx="4190040" cy="0"/>
          </a:xfrm>
          <a:prstGeom prst="line">
            <a:avLst/>
          </a:prstGeom>
          <a:ln w="38160">
            <a:solidFill>
              <a:srgbClr val="38566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Line 5"/>
          <p:cNvSpPr/>
          <p:nvPr/>
        </p:nvSpPr>
        <p:spPr>
          <a:xfrm flipV="1">
            <a:off x="9147600" y="6404760"/>
            <a:ext cx="3154680" cy="1668960"/>
          </a:xfrm>
          <a:prstGeom prst="line">
            <a:avLst/>
          </a:prstGeom>
          <a:ln w="63360">
            <a:solidFill>
              <a:srgbClr val="A91A5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6"/>
          <p:cNvSpPr/>
          <p:nvPr/>
        </p:nvSpPr>
        <p:spPr>
          <a:xfrm>
            <a:off x="10069200" y="8419320"/>
            <a:ext cx="1311840" cy="104544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Period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 rot="16200000">
            <a:off x="7113600" y="6260760"/>
            <a:ext cx="2229840" cy="1518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100" b="0" strike="noStrike" spc="-1">
                <a:solidFill>
                  <a:srgbClr val="38566F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Absolute Magnitude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9206280" y="5396760"/>
            <a:ext cx="3038040" cy="619920"/>
          </a:xfrm>
          <a:prstGeom prst="rect">
            <a:avLst/>
          </a:prstGeom>
          <a:noFill/>
          <a:ln w="38160">
            <a:solidFill>
              <a:srgbClr val="8B8582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/>
          <a:lstStyle/>
          <a:p>
            <a:pPr algn="ctr">
              <a:lnSpc>
                <a:spcPct val="100000"/>
              </a:lnSpc>
            </a:pPr>
            <a:r>
              <a:rPr lang="en-US" sz="3400" b="0" strike="noStrike" spc="-1">
                <a:solidFill>
                  <a:srgbClr val="858585"/>
                </a:solidFill>
                <a:uFill>
                  <a:solidFill>
                    <a:srgbClr val="FFFFFF"/>
                  </a:solidFill>
                </a:uFill>
                <a:latin typeface="Georgia"/>
                <a:ea typeface="Georgia"/>
              </a:rPr>
              <a:t>Leavitt’s Law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pasted-image.tiff"/>
          <p:cNvPicPr/>
          <p:nvPr/>
        </p:nvPicPr>
        <p:blipFill>
          <a:blip r:embed="rId6"/>
          <a:stretch/>
        </p:blipFill>
        <p:spPr>
          <a:xfrm>
            <a:off x="3642120" y="5811480"/>
            <a:ext cx="4105080" cy="3376440"/>
          </a:xfrm>
          <a:prstGeom prst="rect">
            <a:avLst/>
          </a:prstGeom>
          <a:ln>
            <a:noFill/>
          </a:ln>
        </p:spPr>
      </p:pic>
      <p:pic>
        <p:nvPicPr>
          <p:cNvPr id="203" name="Picture 202"/>
          <p:cNvPicPr/>
          <p:nvPr/>
        </p:nvPicPr>
        <p:blipFill>
          <a:blip r:embed="rId7"/>
          <a:stretch/>
        </p:blipFill>
        <p:spPr>
          <a:xfrm>
            <a:off x="3629520" y="5492880"/>
            <a:ext cx="4130280" cy="379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1261</Words>
  <Application>Microsoft Office PowerPoint</Application>
  <PresentationFormat>Custom</PresentationFormat>
  <Paragraphs>176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Cambria Math</vt:lpstr>
      <vt:lpstr>DejaVu Sans</vt:lpstr>
      <vt:lpstr>Georgia</vt:lpstr>
      <vt:lpstr>Marker Felt</vt:lpstr>
      <vt:lpstr>StarSymbol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Mulligan, Brian W</cp:lastModifiedBy>
  <cp:revision>35</cp:revision>
  <dcterms:modified xsi:type="dcterms:W3CDTF">2016-11-01T04:16:18Z</dcterms:modified>
  <dc:language>en-US</dc:language>
</cp:coreProperties>
</file>